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strument Sans Medium" charset="0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Inter" charset="0"/>
      <p:regular r:id="rId18"/>
    </p:embeddedFont>
  </p:embeddedFontLst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-660" y="-10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-10-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-10-5.svg"/><Relationship Id="rId5" Type="http://schemas.openxmlformats.org/officeDocument/2006/relationships/image" Target="../media/image-10-3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2835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Stabilirea Cifrei de Școlarizare pentru Anul Școlar 2026-2027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566166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Ghid complet pentru unitățile de învățământ tehnologic și operatorii economici din județul Hunedoara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1842" y="599242"/>
            <a:ext cx="6708934" cy="527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Contact și Informații Suplimentare</a:t>
            </a:r>
            <a:endParaRPr lang="en-US" sz="3300" dirty="0"/>
          </a:p>
        </p:txBody>
      </p:sp>
      <p:sp>
        <p:nvSpPr>
          <p:cNvPr id="4" name="Shape 1"/>
          <p:cNvSpPr/>
          <p:nvPr/>
        </p:nvSpPr>
        <p:spPr>
          <a:xfrm>
            <a:off x="6161842" y="1380173"/>
            <a:ext cx="7793117" cy="1761292"/>
          </a:xfrm>
          <a:prstGeom prst="roundRect">
            <a:avLst>
              <a:gd name="adj" fmla="val 1438"/>
            </a:avLst>
          </a:prstGeom>
          <a:solidFill>
            <a:srgbClr val="242429"/>
          </a:solidFill>
          <a:ln w="22860">
            <a:solidFill>
              <a:srgbClr val="5C5C61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184702" y="1403033"/>
            <a:ext cx="675442" cy="1715572"/>
          </a:xfrm>
          <a:prstGeom prst="rect">
            <a:avLst/>
          </a:prstGeom>
          <a:solidFill>
            <a:srgbClr val="434348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95799" y="2134195"/>
            <a:ext cx="253246" cy="25324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028974" y="1571863"/>
            <a:ext cx="2110978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Adrese de contact</a:t>
            </a:r>
            <a:endParaRPr lang="en-US" sz="1650" dirty="0"/>
          </a:p>
        </p:txBody>
      </p:sp>
      <p:sp>
        <p:nvSpPr>
          <p:cNvPr id="8" name="Text 4"/>
          <p:cNvSpPr/>
          <p:nvPr/>
        </p:nvSpPr>
        <p:spPr>
          <a:xfrm>
            <a:off x="7028974" y="1937028"/>
            <a:ext cx="6734294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CNDIPT:</a:t>
            </a:r>
            <a:r>
              <a:rPr lang="en-US" sz="13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00" dirty="0">
                <a:solidFill>
                  <a:srgbClr val="C8C7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tvet@tvet.ro</a:t>
            </a:r>
            <a:endParaRPr lang="en-US" sz="1300" dirty="0"/>
          </a:p>
        </p:txBody>
      </p:sp>
      <p:sp>
        <p:nvSpPr>
          <p:cNvPr id="9" name="Text 5"/>
          <p:cNvSpPr/>
          <p:nvPr/>
        </p:nvSpPr>
        <p:spPr>
          <a:xfrm>
            <a:off x="7028974" y="2308384"/>
            <a:ext cx="6734294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ISJ Hunedoara:</a:t>
            </a:r>
            <a:r>
              <a:rPr lang="en-US" sz="13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00" dirty="0">
                <a:solidFill>
                  <a:srgbClr val="C8C7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inspectorat@isj.hd.edu.ro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7028974" y="2679740"/>
            <a:ext cx="6734294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Referent:</a:t>
            </a:r>
            <a:r>
              <a:rPr lang="en-US" sz="13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00" dirty="0">
                <a:solidFill>
                  <a:srgbClr val="C8C7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luiza.cioară@isj.hd.edu.ro</a:t>
            </a:r>
            <a:endParaRPr lang="en-US" sz="1300" dirty="0"/>
          </a:p>
        </p:txBody>
      </p:sp>
      <p:sp>
        <p:nvSpPr>
          <p:cNvPr id="11" name="Shape 7"/>
          <p:cNvSpPr/>
          <p:nvPr/>
        </p:nvSpPr>
        <p:spPr>
          <a:xfrm>
            <a:off x="6161842" y="3310295"/>
            <a:ext cx="7793117" cy="1761292"/>
          </a:xfrm>
          <a:prstGeom prst="roundRect">
            <a:avLst>
              <a:gd name="adj" fmla="val 1438"/>
            </a:avLst>
          </a:prstGeom>
          <a:solidFill>
            <a:srgbClr val="242429"/>
          </a:solidFill>
          <a:ln w="22860">
            <a:solidFill>
              <a:srgbClr val="5C5C61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6184702" y="3333155"/>
            <a:ext cx="675442" cy="1715572"/>
          </a:xfrm>
          <a:prstGeom prst="rect">
            <a:avLst/>
          </a:prstGeom>
          <a:solidFill>
            <a:srgbClr val="434348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395799" y="4064318"/>
            <a:ext cx="253246" cy="25324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028974" y="3501985"/>
            <a:ext cx="2110978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Materiale informative</a:t>
            </a:r>
            <a:endParaRPr lang="en-US" sz="1650" dirty="0"/>
          </a:p>
        </p:txBody>
      </p:sp>
      <p:sp>
        <p:nvSpPr>
          <p:cNvPr id="15" name="Text 10"/>
          <p:cNvSpPr/>
          <p:nvPr/>
        </p:nvSpPr>
        <p:spPr>
          <a:xfrm>
            <a:off x="7028974" y="3867150"/>
            <a:ext cx="6734294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Anunț pentru reprezentanții mediului economic hunedorean</a:t>
            </a:r>
            <a:endParaRPr lang="en-US" sz="1300" dirty="0"/>
          </a:p>
        </p:txBody>
      </p:sp>
      <p:sp>
        <p:nvSpPr>
          <p:cNvPr id="16" name="Text 11"/>
          <p:cNvSpPr/>
          <p:nvPr/>
        </p:nvSpPr>
        <p:spPr>
          <a:xfrm>
            <a:off x="7028974" y="4238506"/>
            <a:ext cx="6734294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Anunț pentru părinți</a:t>
            </a:r>
            <a:endParaRPr lang="en-US" sz="1300" dirty="0"/>
          </a:p>
        </p:txBody>
      </p:sp>
      <p:sp>
        <p:nvSpPr>
          <p:cNvPr id="17" name="Text 12"/>
          <p:cNvSpPr/>
          <p:nvPr/>
        </p:nvSpPr>
        <p:spPr>
          <a:xfrm>
            <a:off x="7028974" y="4609862"/>
            <a:ext cx="6734294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Anunț pentru unitățile cu învățământ liceal tehnologic dual și liceal tehnologic de stat</a:t>
            </a:r>
            <a:endParaRPr lang="en-US" sz="1300" dirty="0"/>
          </a:p>
        </p:txBody>
      </p:sp>
      <p:sp>
        <p:nvSpPr>
          <p:cNvPr id="18" name="Shape 13"/>
          <p:cNvSpPr/>
          <p:nvPr/>
        </p:nvSpPr>
        <p:spPr>
          <a:xfrm>
            <a:off x="6161842" y="5240417"/>
            <a:ext cx="7793117" cy="1389936"/>
          </a:xfrm>
          <a:prstGeom prst="roundRect">
            <a:avLst>
              <a:gd name="adj" fmla="val 1823"/>
            </a:avLst>
          </a:prstGeom>
          <a:solidFill>
            <a:srgbClr val="242429"/>
          </a:solidFill>
          <a:ln w="22860">
            <a:solidFill>
              <a:srgbClr val="5C5C61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6184702" y="5263277"/>
            <a:ext cx="675442" cy="1344216"/>
          </a:xfrm>
          <a:prstGeom prst="rect">
            <a:avLst/>
          </a:prstGeom>
          <a:solidFill>
            <a:srgbClr val="434348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395799" y="5808702"/>
            <a:ext cx="253246" cy="253246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028974" y="5432107"/>
            <a:ext cx="2110978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Termene cheie</a:t>
            </a:r>
            <a:endParaRPr lang="en-US" sz="1650" dirty="0"/>
          </a:p>
        </p:txBody>
      </p:sp>
      <p:sp>
        <p:nvSpPr>
          <p:cNvPr id="22" name="Text 16"/>
          <p:cNvSpPr/>
          <p:nvPr/>
        </p:nvSpPr>
        <p:spPr>
          <a:xfrm>
            <a:off x="7028974" y="5797272"/>
            <a:ext cx="6734294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9 decembrie 2025:</a:t>
            </a:r>
            <a:r>
              <a:rPr lang="en-US" sz="13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Operatori economici + Unități LTD</a:t>
            </a:r>
            <a:endParaRPr lang="en-US" sz="1300" dirty="0"/>
          </a:p>
        </p:txBody>
      </p:sp>
      <p:sp>
        <p:nvSpPr>
          <p:cNvPr id="23" name="Text 17"/>
          <p:cNvSpPr/>
          <p:nvPr/>
        </p:nvSpPr>
        <p:spPr>
          <a:xfrm>
            <a:off x="7028974" y="6168628"/>
            <a:ext cx="6734294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15 decembrie 2025:</a:t>
            </a:r>
            <a:r>
              <a:rPr lang="en-US" sz="13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Unități învățământ tehnologic</a:t>
            </a:r>
            <a:endParaRPr lang="en-US" sz="1300" dirty="0"/>
          </a:p>
        </p:txBody>
      </p:sp>
      <p:sp>
        <p:nvSpPr>
          <p:cNvPr id="24" name="Text 18"/>
          <p:cNvSpPr/>
          <p:nvPr/>
        </p:nvSpPr>
        <p:spPr>
          <a:xfrm>
            <a:off x="6161842" y="6820257"/>
            <a:ext cx="7793117" cy="810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Pentru informații suplimentare și clarificări, vă rugăm să contactați Inspectoratul Școlar Județean Hunedoara la adresele menționate mai sus. Echipa noastră este disponibilă pentru a vă asista în completarea corectă a documentației.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17884"/>
            <a:ext cx="837628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Context Legislativ și Cadru Normativ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214211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Ministerul Educației și Cercetării a aprobat prin </a:t>
            </a:r>
            <a:r>
              <a:rPr lang="en-US" sz="1550" b="1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OMEC nr. 6800/27.11.2025</a:t>
            </a: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Calendarul etapelor și acțiunilor pentru stabilirea cifrei de școlarizare în învățământul liceal tehnologic dual și în învățământul liceal tehnologic de stat pentru anul școlar 2026-2027.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4662964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Acest calendar stabilește termene clare și proceduri transparente pentru toate părțile implicate: unități de învățământ, operatori economici și instituții coordonatoare. Respectarea acestor termene este esențială pentru desfășurarea corectă a procesului de școlarizare.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8917543" y="3258860"/>
            <a:ext cx="4926568" cy="2165390"/>
          </a:xfrm>
          <a:prstGeom prst="roundRect">
            <a:avLst>
              <a:gd name="adj" fmla="val 1375"/>
            </a:avLst>
          </a:prstGeom>
          <a:solidFill>
            <a:srgbClr val="4A0303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901" y="3533537"/>
            <a:ext cx="310039" cy="24800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624298" y="35067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Document oficial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9624298" y="4015264"/>
            <a:ext cx="40214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OMEC nr. 6800/27.11.2025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9624298" y="4511397"/>
            <a:ext cx="402145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Calendarul complet disponibil pe site-ul ISJ Hunedoara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69852"/>
            <a:ext cx="72466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Termene Importante de Reținut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303770" y="2686764"/>
            <a:ext cx="22860" cy="3872984"/>
          </a:xfrm>
          <a:prstGeom prst="roundRect">
            <a:avLst>
              <a:gd name="adj" fmla="val 130232"/>
            </a:avLst>
          </a:prstGeom>
          <a:solidFill>
            <a:srgbClr val="5C5C61"/>
          </a:solidFill>
          <a:ln/>
        </p:spPr>
      </p:sp>
      <p:sp>
        <p:nvSpPr>
          <p:cNvPr id="4" name="Shape 2"/>
          <p:cNvSpPr/>
          <p:nvPr/>
        </p:nvSpPr>
        <p:spPr>
          <a:xfrm>
            <a:off x="6519505" y="2898577"/>
            <a:ext cx="595313" cy="22860"/>
          </a:xfrm>
          <a:prstGeom prst="roundRect">
            <a:avLst>
              <a:gd name="adj" fmla="val 130232"/>
            </a:avLst>
          </a:prstGeom>
          <a:solidFill>
            <a:srgbClr val="5C5C61"/>
          </a:solidFill>
          <a:ln/>
        </p:spPr>
      </p:sp>
      <p:sp>
        <p:nvSpPr>
          <p:cNvPr id="5" name="Shape 3"/>
          <p:cNvSpPr/>
          <p:nvPr/>
        </p:nvSpPr>
        <p:spPr>
          <a:xfrm>
            <a:off x="7091958" y="2686764"/>
            <a:ext cx="446484" cy="446484"/>
          </a:xfrm>
          <a:prstGeom prst="roundRect">
            <a:avLst>
              <a:gd name="adj" fmla="val 6668"/>
            </a:avLst>
          </a:prstGeom>
          <a:solidFill>
            <a:srgbClr val="434348"/>
          </a:solidFill>
          <a:ln/>
        </p:spPr>
      </p:sp>
      <p:sp>
        <p:nvSpPr>
          <p:cNvPr id="6" name="Text 4"/>
          <p:cNvSpPr/>
          <p:nvPr/>
        </p:nvSpPr>
        <p:spPr>
          <a:xfrm>
            <a:off x="7166372" y="272397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3842028" y="275498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9 decembrie 2025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93790" y="3184207"/>
            <a:ext cx="552914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Termen-limită pentru operatorii economici să transmită solicitările pentru învățământul liceal tehnologic dual - clasa a IX-a și pentru învățământul dual nivel 4 - clasa a XI-a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515582" y="4089202"/>
            <a:ext cx="595313" cy="22860"/>
          </a:xfrm>
          <a:prstGeom prst="roundRect">
            <a:avLst>
              <a:gd name="adj" fmla="val 130232"/>
            </a:avLst>
          </a:prstGeom>
          <a:solidFill>
            <a:srgbClr val="5C5C61"/>
          </a:solidFill>
          <a:ln/>
        </p:spPr>
      </p:sp>
      <p:sp>
        <p:nvSpPr>
          <p:cNvPr id="10" name="Shape 8"/>
          <p:cNvSpPr/>
          <p:nvPr/>
        </p:nvSpPr>
        <p:spPr>
          <a:xfrm>
            <a:off x="7091958" y="3877389"/>
            <a:ext cx="446484" cy="446484"/>
          </a:xfrm>
          <a:prstGeom prst="roundRect">
            <a:avLst>
              <a:gd name="adj" fmla="val 6668"/>
            </a:avLst>
          </a:prstGeom>
          <a:solidFill>
            <a:srgbClr val="434348"/>
          </a:solidFill>
          <a:ln/>
        </p:spPr>
      </p:sp>
      <p:sp>
        <p:nvSpPr>
          <p:cNvPr id="11" name="Text 9"/>
          <p:cNvSpPr/>
          <p:nvPr/>
        </p:nvSpPr>
        <p:spPr>
          <a:xfrm>
            <a:off x="7166372" y="391459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8307467" y="394561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9 decembrie 2025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8307467" y="4374832"/>
            <a:ext cx="552914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Termen-limită pentru unitățile de învățământ să transmită solicitările pentru învățământul liceal tehnologic dual - clasa a IX-a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6519505" y="5115520"/>
            <a:ext cx="595313" cy="22860"/>
          </a:xfrm>
          <a:prstGeom prst="roundRect">
            <a:avLst>
              <a:gd name="adj" fmla="val 130232"/>
            </a:avLst>
          </a:prstGeom>
          <a:solidFill>
            <a:srgbClr val="5C5C61"/>
          </a:solidFill>
          <a:ln/>
        </p:spPr>
      </p:sp>
      <p:sp>
        <p:nvSpPr>
          <p:cNvPr id="15" name="Shape 13"/>
          <p:cNvSpPr/>
          <p:nvPr/>
        </p:nvSpPr>
        <p:spPr>
          <a:xfrm>
            <a:off x="7091958" y="4903708"/>
            <a:ext cx="446484" cy="446484"/>
          </a:xfrm>
          <a:prstGeom prst="roundRect">
            <a:avLst>
              <a:gd name="adj" fmla="val 6668"/>
            </a:avLst>
          </a:prstGeom>
          <a:solidFill>
            <a:srgbClr val="434348"/>
          </a:solidFill>
          <a:ln/>
        </p:spPr>
      </p:sp>
      <p:sp>
        <p:nvSpPr>
          <p:cNvPr id="16" name="Text 14"/>
          <p:cNvSpPr/>
          <p:nvPr/>
        </p:nvSpPr>
        <p:spPr>
          <a:xfrm>
            <a:off x="7166372" y="494091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3842028" y="497193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15 decembrie 2025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93790" y="5401151"/>
            <a:ext cx="552914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Termen-limită pentru unitățile de învățământ tehnologic să transmită solicitările pentru învățământul liceal tehnologic - clasa a IX-a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5682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Procedura pentru Operatorii Economici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79463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3108960"/>
            <a:ext cx="3679031" cy="22860"/>
          </a:xfrm>
          <a:prstGeom prst="rect">
            <a:avLst/>
          </a:prstGeom>
          <a:solidFill>
            <a:srgbClr val="FDC4C4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3253859"/>
            <a:ext cx="25966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Completarea solicitării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3683079"/>
            <a:ext cx="367903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Operatorii economici completează modelul de solicitare conform Anexei nr. 7 (pentru clasa a IX-a) sau Anexei nr. 8 (pentru clasa a XI-a, nivel 4)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4671179" y="279463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4671179" y="3108960"/>
            <a:ext cx="3679031" cy="22860"/>
          </a:xfrm>
          <a:prstGeom prst="rect">
            <a:avLst/>
          </a:prstGeom>
          <a:solidFill>
            <a:srgbClr val="FDC4C4"/>
          </a:solidFill>
          <a:ln/>
        </p:spPr>
      </p:sp>
      <p:sp>
        <p:nvSpPr>
          <p:cNvPr id="10" name="Text 7"/>
          <p:cNvSpPr/>
          <p:nvPr/>
        </p:nvSpPr>
        <p:spPr>
          <a:xfrm>
            <a:off x="4671179" y="3253859"/>
            <a:ext cx="32057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Transmiterea documentelor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4671179" y="3683079"/>
            <a:ext cx="367903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Solicitările se transmit prin e-mail la adresele: </a:t>
            </a:r>
            <a:r>
              <a:rPr lang="en-US" sz="1550" dirty="0">
                <a:solidFill>
                  <a:srgbClr val="C8C7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tvet@tvet.ro</a:t>
            </a: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și </a:t>
            </a:r>
            <a:r>
              <a:rPr lang="en-US" sz="1550" dirty="0">
                <a:solidFill>
                  <a:srgbClr val="C8C7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inspectorat@isj.hd.edu.ro</a:t>
            </a: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/ </a:t>
            </a:r>
            <a:r>
              <a:rPr lang="en-US" sz="1550" dirty="0">
                <a:solidFill>
                  <a:srgbClr val="C8C7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luiza.cioară@isj.hd.edu.ro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793790" y="530042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793790" y="5614749"/>
            <a:ext cx="7556421" cy="22860"/>
          </a:xfrm>
          <a:prstGeom prst="rect">
            <a:avLst/>
          </a:prstGeom>
          <a:solidFill>
            <a:srgbClr val="FDC4C4"/>
          </a:solidFill>
          <a:ln/>
        </p:spPr>
      </p:sp>
      <p:sp>
        <p:nvSpPr>
          <p:cNvPr id="14" name="Text 11"/>
          <p:cNvSpPr/>
          <p:nvPr/>
        </p:nvSpPr>
        <p:spPr>
          <a:xfrm>
            <a:off x="793790" y="5759648"/>
            <a:ext cx="27586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Respectarea termenului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793790" y="6188869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Toate solicitările trebuie transmise până la </a:t>
            </a:r>
            <a:r>
              <a:rPr lang="en-US" sz="1550" b="1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9 decembrie 2025</a:t>
            </a: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către Centrul Național de Dezvoltare a Învățământului Profesional și Tehnic (CNDIPT)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5308"/>
            <a:ext cx="1138785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Învățământul Liceal Tehnologic Dual - Clasa a IX-a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631400"/>
            <a:ext cx="391025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Pentru Operatorii Economici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201829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Operatorii economici transmit solicitările pentru școlarizare în învățământul liceal tehnologic dual cu frecvență de zi, conform </a:t>
            </a:r>
            <a:r>
              <a:rPr lang="en-US" sz="1550" b="1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Anexei nr. 7</a:t>
            </a: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Este esențial ca solicitările să fie detaliate și să respecte cerințele legale în vigoare.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4695230"/>
            <a:ext cx="6279356" cy="1795820"/>
          </a:xfrm>
          <a:prstGeom prst="roundRect">
            <a:avLst>
              <a:gd name="adj" fmla="val 1658"/>
            </a:avLst>
          </a:prstGeom>
          <a:solidFill>
            <a:srgbClr val="4A0303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4998125"/>
            <a:ext cx="248007" cy="19835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438513" y="4943118"/>
            <a:ext cx="54362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Atenție!</a:t>
            </a: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Dacă un operator economic a convenit deja cu o unitate de învățământ calificările și numărul de locuri, nu mai este necesar să transmită solicitare separată la CNDIPT.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564874" y="2631400"/>
            <a:ext cx="419945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Pentru Unitățile de Învățământ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7564874" y="3201829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Unitățile de învățământ liceal transmit solicitările conform </a:t>
            </a:r>
            <a:r>
              <a:rPr lang="en-US" sz="1550" b="1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Anexei nr. 6</a:t>
            </a: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Informațiile din solicitare trebuie convenite în prealabil cu operatorii economici, având în vedere efectivele minime și maxime pentru constituirea formațiunilor de studiu.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7564874" y="4650581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Această coordonare prealabilă asigură o planificare eficientă și evită dublarea solicitărilor.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62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9381" y="522089"/>
            <a:ext cx="7625239" cy="11865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Învățământul Liceal Tehnologic - Clasa a IX-a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759381" y="1993344"/>
            <a:ext cx="3717727" cy="2051090"/>
          </a:xfrm>
          <a:prstGeom prst="roundRect">
            <a:avLst>
              <a:gd name="adj" fmla="val 5350"/>
            </a:avLst>
          </a:prstGeom>
          <a:solidFill>
            <a:srgbClr val="242429"/>
          </a:solidFill>
          <a:ln w="22860">
            <a:solidFill>
              <a:srgbClr val="FDC4C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36521" y="1993344"/>
            <a:ext cx="91440" cy="2051090"/>
          </a:xfrm>
          <a:prstGeom prst="roundRect">
            <a:avLst>
              <a:gd name="adj" fmla="val 31145"/>
            </a:avLst>
          </a:prstGeom>
          <a:solidFill>
            <a:srgbClr val="FDC4C4"/>
          </a:solidFill>
          <a:ln/>
        </p:spPr>
      </p:sp>
      <p:sp>
        <p:nvSpPr>
          <p:cNvPr id="6" name="Text 3"/>
          <p:cNvSpPr/>
          <p:nvPr/>
        </p:nvSpPr>
        <p:spPr>
          <a:xfrm>
            <a:off x="1040606" y="2205990"/>
            <a:ext cx="2373154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Responsabilitate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1040606" y="2616398"/>
            <a:ext cx="3223855" cy="1215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Unitățile de învățământ tehnologic sunt responsabile pentru transmiterea solicitărilor de școlarizare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4666893" y="1993344"/>
            <a:ext cx="3717727" cy="2051090"/>
          </a:xfrm>
          <a:prstGeom prst="roundRect">
            <a:avLst>
              <a:gd name="adj" fmla="val 5350"/>
            </a:avLst>
          </a:prstGeom>
          <a:solidFill>
            <a:srgbClr val="242429"/>
          </a:solidFill>
          <a:ln w="22860">
            <a:solidFill>
              <a:srgbClr val="FDC4C4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644033" y="1993344"/>
            <a:ext cx="91440" cy="2051090"/>
          </a:xfrm>
          <a:prstGeom prst="roundRect">
            <a:avLst>
              <a:gd name="adj" fmla="val 31145"/>
            </a:avLst>
          </a:prstGeom>
          <a:solidFill>
            <a:srgbClr val="FDC4C4"/>
          </a:solidFill>
          <a:ln/>
        </p:spPr>
      </p:sp>
      <p:sp>
        <p:nvSpPr>
          <p:cNvPr id="10" name="Text 7"/>
          <p:cNvSpPr/>
          <p:nvPr/>
        </p:nvSpPr>
        <p:spPr>
          <a:xfrm>
            <a:off x="4948118" y="2205990"/>
            <a:ext cx="2373154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Termen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4948118" y="2616398"/>
            <a:ext cx="3223855" cy="1215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Solicitările trebuie transmise până la </a:t>
            </a:r>
            <a:r>
              <a:rPr lang="en-US" sz="1450" b="1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15 decembrie 2025</a:t>
            </a:r>
            <a:r>
              <a:rPr lang="en-US" sz="14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la Inspectoratul Școlar Județean Hunedoara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759381" y="4234220"/>
            <a:ext cx="3717727" cy="2051090"/>
          </a:xfrm>
          <a:prstGeom prst="roundRect">
            <a:avLst>
              <a:gd name="adj" fmla="val 5350"/>
            </a:avLst>
          </a:prstGeom>
          <a:solidFill>
            <a:srgbClr val="242429"/>
          </a:solidFill>
          <a:ln w="22860">
            <a:solidFill>
              <a:srgbClr val="FDC4C4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36521" y="4234220"/>
            <a:ext cx="91440" cy="2051090"/>
          </a:xfrm>
          <a:prstGeom prst="roundRect">
            <a:avLst>
              <a:gd name="adj" fmla="val 31145"/>
            </a:avLst>
          </a:prstGeom>
          <a:solidFill>
            <a:srgbClr val="FDC4C4"/>
          </a:solidFill>
          <a:ln/>
        </p:spPr>
      </p:sp>
      <p:sp>
        <p:nvSpPr>
          <p:cNvPr id="14" name="Text 11"/>
          <p:cNvSpPr/>
          <p:nvPr/>
        </p:nvSpPr>
        <p:spPr>
          <a:xfrm>
            <a:off x="1040606" y="4446865"/>
            <a:ext cx="2373154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Model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1040606" y="4857274"/>
            <a:ext cx="3223855" cy="1215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 folosește modelul din </a:t>
            </a:r>
            <a:r>
              <a:rPr lang="en-US" sz="1450" b="1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Anexa nr. 9</a:t>
            </a:r>
            <a:r>
              <a:rPr lang="en-US" sz="14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la ordinul de aprobare a calendarului OMEC nr. 6800/27.11.2025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759381" y="6498788"/>
            <a:ext cx="7625239" cy="1215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Această categorie de învățământ se adresează elevilor care doresc o pregătire tehnică solidă, fără componenta duală. Unitățile de învățământ trebuie să evalueze cu atenție cererea de pe piața muncii și nevoile locale pentru a propune cifre de școlarizare realiste.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1217068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Învățământ Dual pentru Calificări Profesionale Nivel 4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10383"/>
            <a:ext cx="4926568" cy="49265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2086" y="2085499"/>
            <a:ext cx="494418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Clasa a XI-a - Oportunități Avansate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6212086" y="2655927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Operatorii economici pot solicita școlarizare prin învățământul dual pentru calificări profesionale de nivel 4, conform Cadrului național al calificărilor (CNC), organizat la clasa a XI-a.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12086" y="380690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Opțiuni de frecvență: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212086" y="4315420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Învățământ cu frecvență de zi</a:t>
            </a: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durata de 2 ani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12086" y="4702373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Învățământ cu frecvență seral</a:t>
            </a: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durata de 3 ani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212086" y="5198507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Solicitările se fac conform </a:t>
            </a:r>
            <a:r>
              <a:rPr lang="en-US" sz="1550" b="1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Anexei nr. 8</a:t>
            </a: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respectând Metodologia aprobată prin Ordinul ministrului educației nr. 5733/2022.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21029"/>
            <a:ext cx="79843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Documentație Necesară și Resurse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7859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Anexa nr. 6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4215170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Solicitare școlarizare LTD clasa a IX-a - pentru unități de învățământ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4116467" y="37859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Anexa nr. 7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4116467" y="4215170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Solicitare școlarizare LTD clasa a IX-a - pentru operatori economici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439144" y="37859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Anexa nr. 8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439144" y="4215170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Solicitare LTD clasa a XI-a - nivel 4 CNC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10761821" y="37859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Anexa nr. 9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10761821" y="4215170"/>
            <a:ext cx="30747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Solicitare învățământ liceal tehnologic - pentru unități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93790" y="539103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Toate modelele de solicitare și calendarul complet sunt disponibile pe site-ul Inspectoratului Școlar Județean Hunedoara.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28549"/>
            <a:ext cx="684526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Reguli Importante de Aplicare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745462"/>
            <a:ext cx="4215289" cy="2096095"/>
          </a:xfrm>
          <a:prstGeom prst="roundRect">
            <a:avLst>
              <a:gd name="adj" fmla="val 1420"/>
            </a:avLst>
          </a:prstGeom>
          <a:solidFill>
            <a:srgbClr val="FDC4C4"/>
          </a:solidFill>
          <a:ln/>
        </p:spPr>
      </p:sp>
      <p:sp>
        <p:nvSpPr>
          <p:cNvPr id="4" name="Text 2"/>
          <p:cNvSpPr/>
          <p:nvPr/>
        </p:nvSpPr>
        <p:spPr>
          <a:xfrm>
            <a:off x="992148" y="2943820"/>
            <a:ext cx="25579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Coordonare prealabilă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2148" y="3373041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Informațiile din solicitarea unității de învățământ trebuie convenite în prealabil cu operatorii economici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2745462"/>
            <a:ext cx="4215408" cy="2096095"/>
          </a:xfrm>
          <a:prstGeom prst="roundRect">
            <a:avLst>
              <a:gd name="adj" fmla="val 1420"/>
            </a:avLst>
          </a:prstGeom>
          <a:solidFill>
            <a:srgbClr val="FDC4C4"/>
          </a:solidFill>
          <a:ln/>
        </p:spPr>
      </p:sp>
      <p:sp>
        <p:nvSpPr>
          <p:cNvPr id="7" name="Text 5"/>
          <p:cNvSpPr/>
          <p:nvPr/>
        </p:nvSpPr>
        <p:spPr>
          <a:xfrm>
            <a:off x="5405795" y="29438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Efectivele de studiu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405795" y="3373041"/>
            <a:ext cx="381869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Solicitările trebuie să respecte prevederile legale referitoare la efectivele minime și maxime pentru constituirea formațiunilor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2745462"/>
            <a:ext cx="4215289" cy="2096095"/>
          </a:xfrm>
          <a:prstGeom prst="roundRect">
            <a:avLst>
              <a:gd name="adj" fmla="val 1420"/>
            </a:avLst>
          </a:prstGeom>
          <a:solidFill>
            <a:srgbClr val="FDC4C4"/>
          </a:solidFill>
          <a:ln/>
        </p:spPr>
      </p:sp>
      <p:sp>
        <p:nvSpPr>
          <p:cNvPr id="10" name="Text 8"/>
          <p:cNvSpPr/>
          <p:nvPr/>
        </p:nvSpPr>
        <p:spPr>
          <a:xfrm>
            <a:off x="9819561" y="29438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Evitarea duplicării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819561" y="3373041"/>
            <a:ext cx="381857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Operatorii economici nu mai transmit solicitări separate pentru calificările deja incluse în solicitarea unității de învățământ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5163948"/>
            <a:ext cx="13042821" cy="32385"/>
          </a:xfrm>
          <a:prstGeom prst="rect">
            <a:avLst/>
          </a:prstGeom>
          <a:solidFill>
            <a:srgbClr val="C7CDD6">
              <a:alpha val="50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1091446" y="5642729"/>
            <a:ext cx="127451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Notă esențială:</a:t>
            </a:r>
            <a:r>
              <a:rPr lang="en-US" sz="15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Respectarea termenelor și a procedurilor stabilite este crucială pentru includerea solicitărilor în cifra de școlarizare pentru anul școlar 2026-2027. Întârzierile pot duce la imposibilitatea organizării programelor dorite.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793790" y="5419487"/>
            <a:ext cx="22860" cy="1081564"/>
          </a:xfrm>
          <a:prstGeom prst="rect">
            <a:avLst/>
          </a:prstGeom>
          <a:solidFill>
            <a:srgbClr val="FDC4C4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840</Words>
  <Application>Microsoft Office PowerPoint</Application>
  <PresentationFormat>Particularizare</PresentationFormat>
  <Paragraphs>91</Paragraphs>
  <Slides>10</Slides>
  <Notes>10</Notes>
  <HiddenSlides>0</HiddenSlides>
  <MMClips>0</MMClips>
  <ScaleCrop>false</ScaleCrop>
  <HeadingPairs>
    <vt:vector size="6" baseType="variant">
      <vt:variant>
        <vt:lpstr>Fonturi utilizate</vt:lpstr>
      </vt:variant>
      <vt:variant>
        <vt:i4>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10</vt:i4>
      </vt:variant>
    </vt:vector>
  </HeadingPairs>
  <TitlesOfParts>
    <vt:vector size="16" baseType="lpstr">
      <vt:lpstr>Arial</vt:lpstr>
      <vt:lpstr>Instrument Sans Medium</vt:lpstr>
      <vt:lpstr>Calibri</vt:lpstr>
      <vt:lpstr>Inter</vt:lpstr>
      <vt:lpstr>Instrument Sans Light</vt:lpstr>
      <vt:lpstr>Office Theme</vt:lpstr>
      <vt:lpstr>Diapozitivul 1</vt:lpstr>
      <vt:lpstr>Diapozitivul 2</vt:lpstr>
      <vt:lpstr>Diapozitivul 3</vt:lpstr>
      <vt:lpstr>Diapozitivul 4</vt:lpstr>
      <vt:lpstr>Diapozitivul 5</vt:lpstr>
      <vt:lpstr>Diapozitivul 6</vt:lpstr>
      <vt:lpstr>Diapozitivul 7</vt:lpstr>
      <vt:lpstr>Diapozitivul 8</vt:lpstr>
      <vt:lpstr>Diapozitivul 9</vt:lpstr>
      <vt:lpstr>Diapozitivul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Diapozitivul 1</dc:title>
  <dc:creator>Admin</dc:creator>
  <cp:lastModifiedBy>Admin</cp:lastModifiedBy>
  <cp:revision>1</cp:revision>
  <dcterms:created xsi:type="dcterms:W3CDTF">2025-12-03T11:56:50Z</dcterms:created>
  <dcterms:modified xsi:type="dcterms:W3CDTF">2025-12-03T12:17:59Z</dcterms:modified>
</cp:coreProperties>
</file>